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5" r:id="rId5"/>
    <p:sldId id="266" r:id="rId6"/>
    <p:sldId id="256" r:id="rId7"/>
    <p:sldId id="262" r:id="rId8"/>
    <p:sldId id="260" r:id="rId9"/>
    <p:sldId id="264" r:id="rId10"/>
    <p:sldId id="257" r:id="rId11"/>
    <p:sldId id="259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EBB70C-8B91-DDEC-2C5D-48A5634B79FE}" v="4" dt="2024-11-25T21:02:43.286"/>
    <p1510:client id="{BC2AB6CB-585E-E44F-8819-AF7323683910}" v="959" dt="2024-11-25T21:25:24.8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2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B167-DE56-DA30-671B-5082789AD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AFED9-2882-6180-D504-38643BE3C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043FA-3B2F-4B67-C991-BE719D10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CBD64-8019-D567-38EE-70DDF5793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8EB4C-F70C-7C4A-9D9B-D3E1AA56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20F67-8509-C530-020C-C1EE1D39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7E47BC-0BF4-94BF-B0B9-740CA9F92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BF35C-4464-686F-14FA-795401A4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73CDA-AFC1-2669-A885-2EFBC9CA9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4402-BF74-CB2A-1DB1-EB974235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3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C63788-C0FA-BCA9-EF5B-6E4FA7868C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BC36A-C07C-815D-D3B6-0C45D536E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C6770-2837-880F-602A-457FF22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59CEA-7C84-D837-F09F-A8896F5C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3AC53-34B7-89A1-1C60-FC0A9370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1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273E5-BB88-F276-E624-EBAEA7A41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31B77-3DB1-3122-8F8A-AF8B6617C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B66A7-8DC4-5DAC-B5A6-91673BB3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C456F-45CF-3DA7-D7F8-1107C5BF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3C49-ABC4-8829-9DF2-C202AE4F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4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52B3-3E4D-C74A-644F-267E7B623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1BE57-97C5-2B6B-CAD4-E10F918D2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20096-2D32-079C-8424-1BB7F2D35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E2493-43BB-D656-30B9-7EEF2E075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DB5E6-850C-9BA7-E089-B5F3D37E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19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008E-6DE2-E860-74D8-8E72C172A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DE5EB-0387-C0BB-E261-DECD523E1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C621C-3813-8D09-92F9-95DD7E136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88E51-82BE-BE15-2551-7C2D65324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9351D-D633-D6BF-3CF2-E53B8C4A7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8F18C-B3B1-8D26-5668-289257146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8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DD4E8-A2E4-F427-8621-D68BBB53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27562-B2C4-BA4C-9AE6-EA1BA4EF6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8FB2E-7A3A-4C02-33B8-EC0534AF0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5D848-B63F-6859-EA86-6BD59C742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73102F-4BFA-8B7F-552B-3674D2F01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EED8C-CD71-2DF2-969F-7D920C7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8D69A5-2ADB-84AB-85A6-B48374DF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00DFD-63FD-BFEB-E571-B085A06B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5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2922A-225E-2AA4-97A9-74AD5154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72564-C9EB-F791-061C-512617596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B4C8F-66E1-DF8B-6E6A-83B7126C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CF215-5237-85A0-8AB1-8F287264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8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68EE7B-1D22-231A-9B64-673C08C56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C2CB4-3F0F-CB88-E0EE-B510944A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FA7AB-5736-4A3C-1970-8430B91F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8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15BB3-8349-B100-AF84-93B1A39F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656EC-233B-E0E6-4B3D-639AF2043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A7D57-084E-BD8A-18A0-7AD2D7E28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EDD84-2878-55E5-9C1D-9642F041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7366D-5079-D729-44B7-1814C9445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C2E8E-82B7-D8F6-D174-5649765F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BE3A1-FB0C-4AF2-A244-7B629E3A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97BA1-025F-AB76-019E-19272922E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8BB0E-7C93-96DC-DF96-605B477A8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869FC-360A-EAAF-6D5F-AB5E11A9D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93D2F-156B-6A97-FFBD-19B467B1F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D0C96-9096-8AD6-B302-34962DBD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1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5661F6-AFEE-524C-3E00-D571AD114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44D97-F8CF-C363-90F0-2BF620FD7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67D66-5096-281F-E4B9-EA3618DED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1C9D9-57AB-2B45-9194-8954C38BEDD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2E3D9-2BA0-80CF-3A4F-BE312A681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A74F9-C6DD-ADA5-CDC7-D73ACA188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FB13-D257-854F-AE9A-9DAF67E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9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k12reader.com/worksheet/first-grade-master-spelling-list/view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our-school/programs/sight-words/grade-2-sight-words/%2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k12reader.com/spelling/3rd-grade-spelling-master-list-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k12reader.com/worksheet/fourth-grade-master-spelling-list/view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12reader.com/worksheet/fifth-grade-spelling-words-master-list/view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B8DFC5-F116-93A8-B22D-DEA06F51095E}"/>
              </a:ext>
            </a:extLst>
          </p:cNvPr>
          <p:cNvSpPr txBox="1"/>
          <p:nvPr/>
        </p:nvSpPr>
        <p:spPr>
          <a:xfrm>
            <a:off x="595085" y="1959428"/>
            <a:ext cx="11132457" cy="28469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500">
                <a:latin typeface="Arial"/>
                <a:cs typeface="Calibri"/>
              </a:rPr>
              <a:t>End of the Year Literacy Markers for Students</a:t>
            </a:r>
          </a:p>
          <a:p>
            <a:pPr algn="ctr"/>
            <a:r>
              <a:rPr lang="en-US" sz="5500">
                <a:latin typeface="Arial"/>
                <a:cs typeface="Calibri"/>
              </a:rPr>
              <a:t>Anderson Elementary</a:t>
            </a:r>
          </a:p>
          <a:p>
            <a:pPr algn="ctr"/>
            <a:r>
              <a:rPr lang="en-US" sz="1400">
                <a:latin typeface="Arial"/>
                <a:cs typeface="Calibri"/>
              </a:rPr>
              <a:t>Novella Yim, Samantha Wong, Kristi Luk, Anita Chang, Kitty Tung, Jessica C, Michelle Li, Tim Craddock, Rav Grewal, Jas Gill</a:t>
            </a:r>
          </a:p>
        </p:txBody>
      </p:sp>
    </p:spTree>
    <p:extLst>
      <p:ext uri="{BB962C8B-B14F-4D97-AF65-F5344CB8AC3E}">
        <p14:creationId xmlns:p14="http://schemas.microsoft.com/office/powerpoint/2010/main" val="4205303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5639D-C63B-7BE6-1F07-E69177308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58E6DB-5225-37A3-0EDF-E946F8341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828624"/>
              </p:ext>
            </p:extLst>
          </p:nvPr>
        </p:nvGraphicFramePr>
        <p:xfrm>
          <a:off x="156902" y="256678"/>
          <a:ext cx="11811321" cy="6409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983">
                  <a:extLst>
                    <a:ext uri="{9D8B030D-6E8A-4147-A177-3AD203B41FA5}">
                      <a16:colId xmlns:a16="http://schemas.microsoft.com/office/drawing/2014/main" val="1160166789"/>
                    </a:ext>
                  </a:extLst>
                </a:gridCol>
                <a:gridCol w="5051052">
                  <a:extLst>
                    <a:ext uri="{9D8B030D-6E8A-4147-A177-3AD203B41FA5}">
                      <a16:colId xmlns:a16="http://schemas.microsoft.com/office/drawing/2014/main" val="2692634778"/>
                    </a:ext>
                  </a:extLst>
                </a:gridCol>
                <a:gridCol w="5081286">
                  <a:extLst>
                    <a:ext uri="{9D8B030D-6E8A-4147-A177-3AD203B41FA5}">
                      <a16:colId xmlns:a16="http://schemas.microsoft.com/office/drawing/2014/main" val="2777495540"/>
                    </a:ext>
                  </a:extLst>
                </a:gridCol>
              </a:tblGrid>
              <a:tr h="585107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Grade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Reading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Writing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10975"/>
                  </a:ext>
                </a:extLst>
              </a:tr>
              <a:tr h="5824779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6838" indent="-96838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l-GR" sz="1400">
                          <a:effectLst/>
                          <a:latin typeface="Symbol" pitchFamily="2" charset="2"/>
                        </a:rPr>
                        <a:t> </a:t>
                      </a:r>
                      <a:r>
                        <a:rPr lang="en-CA" sz="1400">
                          <a:effectLst/>
                          <a:latin typeface="Symbol" pitchFamily="2" charset="2"/>
                        </a:rPr>
                        <a:t>  </a:t>
                      </a: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Understands the directionality of print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Differentiates between letters and words</a:t>
                      </a:r>
                      <a:endParaRPr lang="el-GR" sz="140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l-GR" sz="140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Identifies most letters of the alphabet and the sounds         they make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 Matches most uppercase and lowercase letters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Identifies a few common high frequency words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Identifies basic punctuation (period, question mark, exclamation point)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Demonstrates reading-like behaviours with familiar pattern books o Tells the story based on the pictures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Recognizes repeated words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Remembers the pattern of the text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en-CA" sz="140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Tells a story based on the picture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retells some events from a story (beg, middle, end)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identifies a piece of information from a non-fiction text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expresses like or dislike for a text and gives a simple reason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uses pictures, context clues, and prior knowledge to make a simple prediction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makes a personal connection to the text when asked a direct prompting question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   ask a simple question about the text</a:t>
                      </a:r>
                      <a:br>
                        <a:rPr lang="en-CA" sz="1400">
                          <a:effectLst/>
                          <a:latin typeface="Century Gothic" panose="020B0502020202020204" pitchFamily="34" charset="0"/>
                        </a:rPr>
                      </a:br>
                      <a:endParaRPr lang="en-CA" sz="1400">
                        <a:effectLst/>
                        <a:latin typeface="Century Gothic" panose="020B0502020202020204" pitchFamily="34" charset="0"/>
                      </a:endParaRPr>
                    </a:p>
                    <a:p>
                      <a:br>
                        <a:rPr lang="en-CA" sz="1400">
                          <a:effectLst/>
                          <a:latin typeface="Century Gothic" panose="020B0502020202020204" pitchFamily="34" charset="0"/>
                        </a:rPr>
                      </a:br>
                      <a:endParaRPr lang="en-CA" sz="140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625" marR="4762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Knows where to start writing and the appropriate direction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Differentiates between letters and words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Identifies most letters of the alphabet and the sounds they make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Matches most uppercase and lowercase letters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Uses a combination of uppercase and lowercase letters when printing (ex, </a:t>
                      </a:r>
                      <a:r>
                        <a:rPr lang="en-CA" sz="1400" err="1">
                          <a:effectLst/>
                          <a:latin typeface="Century Gothic" panose="020B0502020202020204" pitchFamily="34" charset="0"/>
                        </a:rPr>
                        <a:t>GeOrGe</a:t>
                      </a: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CA" sz="140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Labels pictures with letters and/or words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Uses knowledge of letter sounds to represent </a:t>
                      </a:r>
                      <a:r>
                        <a:rPr lang="en-CA" sz="1400" b="1">
                          <a:effectLst/>
                          <a:latin typeface="Century Gothic" panose="020B0502020202020204" pitchFamily="34" charset="0"/>
                        </a:rPr>
                        <a:t>some </a:t>
                      </a: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sounds in a word they want to write (e.g., first sound, last sound)</a:t>
                      </a:r>
                      <a:br>
                        <a:rPr lang="en-CA" sz="1400">
                          <a:effectLst/>
                          <a:latin typeface="Helvetica" pitchFamily="2" charset="0"/>
                        </a:rPr>
                      </a:br>
                      <a:endParaRPr lang="en-CA" sz="1400">
                        <a:effectLst/>
                        <a:latin typeface="Helvetica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>
                          <a:effectLst/>
                          <a:latin typeface="Century Gothic" panose="020B0502020202020204" pitchFamily="34" charset="0"/>
                        </a:rPr>
                        <a:t>Attempts to use simple punctuation when role playing writing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CA" sz="1400">
                        <a:effectLst/>
                        <a:latin typeface="Helvetica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CA" sz="1400">
                        <a:effectLst/>
                        <a:latin typeface="Helvetica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CA" sz="1400">
                        <a:effectLst/>
                        <a:latin typeface="Helvetica" pitchFamily="2" charset="0"/>
                      </a:endParaRPr>
                    </a:p>
                  </a:txBody>
                  <a:tcPr marL="47625" marR="4762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525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109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37F930-07E2-9917-DAEA-EFF2A8A7B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53516"/>
              </p:ext>
            </p:extLst>
          </p:nvPr>
        </p:nvGraphicFramePr>
        <p:xfrm>
          <a:off x="156902" y="256678"/>
          <a:ext cx="11811321" cy="6437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983">
                  <a:extLst>
                    <a:ext uri="{9D8B030D-6E8A-4147-A177-3AD203B41FA5}">
                      <a16:colId xmlns:a16="http://schemas.microsoft.com/office/drawing/2014/main" val="1160166789"/>
                    </a:ext>
                  </a:extLst>
                </a:gridCol>
                <a:gridCol w="5051052">
                  <a:extLst>
                    <a:ext uri="{9D8B030D-6E8A-4147-A177-3AD203B41FA5}">
                      <a16:colId xmlns:a16="http://schemas.microsoft.com/office/drawing/2014/main" val="2692634778"/>
                    </a:ext>
                  </a:extLst>
                </a:gridCol>
                <a:gridCol w="5081286">
                  <a:extLst>
                    <a:ext uri="{9D8B030D-6E8A-4147-A177-3AD203B41FA5}">
                      <a16:colId xmlns:a16="http://schemas.microsoft.com/office/drawing/2014/main" val="2777495540"/>
                    </a:ext>
                  </a:extLst>
                </a:gridCol>
              </a:tblGrid>
              <a:tr h="585107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Grade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Reading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Writing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10975"/>
                  </a:ext>
                </a:extLst>
              </a:tr>
              <a:tr h="5824779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Decoding with the pictures: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"He is holding a map."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Identifying blends, digraphs,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and sight words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Fry word List Grade 1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  <a:hlinkClick r:id="rId2"/>
                        </a:rPr>
                        <a:t>https://www.k12reader.com/worksheet/first-grade-master-spelling-list/view/</a:t>
                      </a:r>
                      <a:endParaRPr lang="en-US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Beginning, middle 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and end.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Beginning details.</a:t>
                      </a: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Recognizing sight words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to use in writing.</a:t>
                      </a: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525152"/>
                  </a:ext>
                </a:extLst>
              </a:tr>
            </a:tbl>
          </a:graphicData>
        </a:graphic>
      </p:graphicFrame>
      <p:pic>
        <p:nvPicPr>
          <p:cNvPr id="3" name="Picture 2" descr="A black and white coloring page of a child holding a map&#10;&#10;Description automatically generated">
            <a:extLst>
              <a:ext uri="{FF2B5EF4-FFF2-40B4-BE49-F238E27FC236}">
                <a16:creationId xmlns:a16="http://schemas.microsoft.com/office/drawing/2014/main" id="{6D5218C0-AB03-2A4B-EAA6-C8FC1E954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356" y="923167"/>
            <a:ext cx="1782174" cy="2732411"/>
          </a:xfrm>
          <a:prstGeom prst="rect">
            <a:avLst/>
          </a:prstGeom>
        </p:spPr>
      </p:pic>
      <p:pic>
        <p:nvPicPr>
          <p:cNvPr id="5" name="Picture 4" descr="A child&amp;#39;s drawing on a piece of paper&#10;&#10;Description automatically generated">
            <a:extLst>
              <a:ext uri="{FF2B5EF4-FFF2-40B4-BE49-F238E27FC236}">
                <a16:creationId xmlns:a16="http://schemas.microsoft.com/office/drawing/2014/main" id="{A7DD4262-EBFC-7686-654E-775893534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8996" y="919996"/>
            <a:ext cx="2424268" cy="2500394"/>
          </a:xfrm>
          <a:prstGeom prst="rect">
            <a:avLst/>
          </a:prstGeom>
        </p:spPr>
      </p:pic>
      <p:pic>
        <p:nvPicPr>
          <p:cNvPr id="6" name="Picture 5" descr="A child&amp;#39;s drawing on a piece of paper&#10;&#10;Description automatically generated">
            <a:extLst>
              <a:ext uri="{FF2B5EF4-FFF2-40B4-BE49-F238E27FC236}">
                <a16:creationId xmlns:a16="http://schemas.microsoft.com/office/drawing/2014/main" id="{7F7C5A0E-2E18-7E92-065B-F1DE9746D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9019" y="3578817"/>
            <a:ext cx="2414713" cy="3031914"/>
          </a:xfrm>
          <a:prstGeom prst="rect">
            <a:avLst/>
          </a:prstGeom>
        </p:spPr>
      </p:pic>
      <p:pic>
        <p:nvPicPr>
          <p:cNvPr id="2" name="Picture 1" descr="A close-up of words&#10;&#10;Description automatically generated">
            <a:extLst>
              <a:ext uri="{FF2B5EF4-FFF2-40B4-BE49-F238E27FC236}">
                <a16:creationId xmlns:a16="http://schemas.microsoft.com/office/drawing/2014/main" id="{54D73A1A-2ADF-7510-DB5B-4EF6AEC91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093" y="2434538"/>
            <a:ext cx="1924646" cy="30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6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37F930-07E2-9917-DAEA-EFF2A8A7B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809369"/>
              </p:ext>
            </p:extLst>
          </p:nvPr>
        </p:nvGraphicFramePr>
        <p:xfrm>
          <a:off x="138317" y="256678"/>
          <a:ext cx="11811321" cy="6437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983">
                  <a:extLst>
                    <a:ext uri="{9D8B030D-6E8A-4147-A177-3AD203B41FA5}">
                      <a16:colId xmlns:a16="http://schemas.microsoft.com/office/drawing/2014/main" val="1160166789"/>
                    </a:ext>
                  </a:extLst>
                </a:gridCol>
                <a:gridCol w="5051052">
                  <a:extLst>
                    <a:ext uri="{9D8B030D-6E8A-4147-A177-3AD203B41FA5}">
                      <a16:colId xmlns:a16="http://schemas.microsoft.com/office/drawing/2014/main" val="2692634778"/>
                    </a:ext>
                  </a:extLst>
                </a:gridCol>
                <a:gridCol w="5081286">
                  <a:extLst>
                    <a:ext uri="{9D8B030D-6E8A-4147-A177-3AD203B41FA5}">
                      <a16:colId xmlns:a16="http://schemas.microsoft.com/office/drawing/2014/main" val="2777495540"/>
                    </a:ext>
                  </a:extLst>
                </a:gridCol>
              </a:tblGrid>
              <a:tr h="585107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Grade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Reading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Writing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10975"/>
                  </a:ext>
                </a:extLst>
              </a:tr>
              <a:tr h="5824779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1 </a:t>
                      </a:r>
                      <a:br>
                        <a:rPr lang="en-US" b="0">
                          <a:solidFill>
                            <a:srgbClr val="000000"/>
                          </a:solidFill>
                        </a:rPr>
                      </a:br>
                      <a:br>
                        <a:rPr lang="en-US" b="0">
                          <a:solidFill>
                            <a:srgbClr val="000000"/>
                          </a:solidFill>
                        </a:rPr>
                      </a:br>
                      <a:r>
                        <a:rPr lang="en-US" b="0">
                          <a:solidFill>
                            <a:schemeClr val="tx1"/>
                          </a:solidFill>
                        </a:rPr>
                        <a:t>(French) 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Decoding with the pictures: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"Je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</a:rPr>
                        <a:t>vois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 ____ "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Identifying sight words (Les mots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fréquents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)  and sounds</a:t>
                      </a:r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Beginning, middle 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and end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Beginning details.</a:t>
                      </a:r>
                      <a:endParaRPr lang="en-US" sz="1800" b="0" i="0" u="none" strike="noStrike" noProof="0">
                        <a:solidFill>
                          <a:srgbClr val="808080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rgbClr val="808080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Recognizing sight words</a:t>
                      </a:r>
                      <a:endParaRPr lang="en-US" sz="1800" b="0" i="0" u="none" strike="noStrike" noProof="0">
                        <a:solidFill>
                          <a:srgbClr val="808080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to use in writing. </a:t>
                      </a:r>
                      <a:b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b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spelling words based on phonemic awareness </a:t>
                      </a: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525152"/>
                  </a:ext>
                </a:extLst>
              </a:tr>
            </a:tbl>
          </a:graphicData>
        </a:graphic>
      </p:graphicFrame>
      <p:pic>
        <p:nvPicPr>
          <p:cNvPr id="2" name="Picture 1" descr="A black and white picture of an owl&#10;&#10;Description automatically generated">
            <a:extLst>
              <a:ext uri="{FF2B5EF4-FFF2-40B4-BE49-F238E27FC236}">
                <a16:creationId xmlns:a16="http://schemas.microsoft.com/office/drawing/2014/main" id="{60B4F662-7E70-EF10-C74C-48420732D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180" y="1289059"/>
            <a:ext cx="2080414" cy="1386471"/>
          </a:xfrm>
          <a:prstGeom prst="rect">
            <a:avLst/>
          </a:prstGeom>
        </p:spPr>
      </p:pic>
      <p:pic>
        <p:nvPicPr>
          <p:cNvPr id="7" name="Picture 6" descr="A black and white drawing of a child&#10;&#10;Description automatically generated">
            <a:extLst>
              <a:ext uri="{FF2B5EF4-FFF2-40B4-BE49-F238E27FC236}">
                <a16:creationId xmlns:a16="http://schemas.microsoft.com/office/drawing/2014/main" id="{66D4BC71-6417-131E-BBCD-1BE06A41C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561" y="1053908"/>
            <a:ext cx="2395108" cy="1619317"/>
          </a:xfrm>
          <a:prstGeom prst="rect">
            <a:avLst/>
          </a:prstGeom>
        </p:spPr>
      </p:pic>
      <p:pic>
        <p:nvPicPr>
          <p:cNvPr id="3" name="Picture 2" descr="A notebook with writing on it&#10;&#10;Description automatically generated">
            <a:extLst>
              <a:ext uri="{FF2B5EF4-FFF2-40B4-BE49-F238E27FC236}">
                <a16:creationId xmlns:a16="http://schemas.microsoft.com/office/drawing/2014/main" id="{E3852312-805A-5931-504D-F1359A456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584" y="1056414"/>
            <a:ext cx="1775832" cy="2377069"/>
          </a:xfrm>
          <a:prstGeom prst="rect">
            <a:avLst/>
          </a:prstGeom>
        </p:spPr>
      </p:pic>
      <p:pic>
        <p:nvPicPr>
          <p:cNvPr id="5" name="Picture 4" descr="A child&amp;#39;s drawing on lined paper&#10;&#10;Description automatically generated">
            <a:extLst>
              <a:ext uri="{FF2B5EF4-FFF2-40B4-BE49-F238E27FC236}">
                <a16:creationId xmlns:a16="http://schemas.microsoft.com/office/drawing/2014/main" id="{0BC7268D-1411-0168-766B-537DF9E4E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714" y="1053463"/>
            <a:ext cx="1462287" cy="1959227"/>
          </a:xfrm>
          <a:prstGeom prst="rect">
            <a:avLst/>
          </a:prstGeom>
        </p:spPr>
      </p:pic>
      <p:pic>
        <p:nvPicPr>
          <p:cNvPr id="6" name="Picture 5" descr="A notebook with writing on it&#10;&#10;Description automatically generated">
            <a:extLst>
              <a:ext uri="{FF2B5EF4-FFF2-40B4-BE49-F238E27FC236}">
                <a16:creationId xmlns:a16="http://schemas.microsoft.com/office/drawing/2014/main" id="{766DB0C9-BC69-8C92-6262-9A706A68A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271" y="3262387"/>
            <a:ext cx="1840881" cy="2451410"/>
          </a:xfrm>
          <a:prstGeom prst="rect">
            <a:avLst/>
          </a:prstGeom>
        </p:spPr>
      </p:pic>
      <p:pic>
        <p:nvPicPr>
          <p:cNvPr id="8" name="Picture 7" descr="A table of black and white text&#10;&#10;Description automatically generated">
            <a:extLst>
              <a:ext uri="{FF2B5EF4-FFF2-40B4-BE49-F238E27FC236}">
                <a16:creationId xmlns:a16="http://schemas.microsoft.com/office/drawing/2014/main" id="{C103EB74-5114-6934-2E0C-30F35B6AF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950" y="4628028"/>
            <a:ext cx="2306171" cy="1851212"/>
          </a:xfrm>
          <a:prstGeom prst="rect">
            <a:avLst/>
          </a:prstGeom>
        </p:spPr>
      </p:pic>
      <p:pic>
        <p:nvPicPr>
          <p:cNvPr id="9" name="Picture 8" descr="A table of words on a white background&#10;&#10;Description automatically generated">
            <a:extLst>
              <a:ext uri="{FF2B5EF4-FFF2-40B4-BE49-F238E27FC236}">
                <a16:creationId xmlns:a16="http://schemas.microsoft.com/office/drawing/2014/main" id="{AA111FF4-F3F1-9801-7B02-B7872D1780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8325" y="4455542"/>
            <a:ext cx="1297579" cy="214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6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AA967D-CBEB-AB9F-301B-507A4BC1A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285121"/>
              </p:ext>
            </p:extLst>
          </p:nvPr>
        </p:nvGraphicFramePr>
        <p:xfrm>
          <a:off x="114113" y="94197"/>
          <a:ext cx="11751866" cy="63941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8448">
                  <a:extLst>
                    <a:ext uri="{9D8B030D-6E8A-4147-A177-3AD203B41FA5}">
                      <a16:colId xmlns:a16="http://schemas.microsoft.com/office/drawing/2014/main" val="1402863142"/>
                    </a:ext>
                  </a:extLst>
                </a:gridCol>
                <a:gridCol w="5987140">
                  <a:extLst>
                    <a:ext uri="{9D8B030D-6E8A-4147-A177-3AD203B41FA5}">
                      <a16:colId xmlns:a16="http://schemas.microsoft.com/office/drawing/2014/main" val="2329229408"/>
                    </a:ext>
                  </a:extLst>
                </a:gridCol>
                <a:gridCol w="4256278">
                  <a:extLst>
                    <a:ext uri="{9D8B030D-6E8A-4147-A177-3AD203B41FA5}">
                      <a16:colId xmlns:a16="http://schemas.microsoft.com/office/drawing/2014/main" val="2065244550"/>
                    </a:ext>
                  </a:extLst>
                </a:gridCol>
              </a:tblGrid>
              <a:tr h="38410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Grade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Reading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Writing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896467"/>
                  </a:ext>
                </a:extLst>
              </a:tr>
              <a:tr h="601007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Clr>
                          <a:srgbClr val="000000"/>
                        </a:buClr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Decoding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Decoding words with greater accuracy &amp; automaticity </a:t>
                      </a: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Accurately decode multisyllabic words that sound like they are spelled (e.g., understand)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Recognize more high-frequency words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  <a:hlinkClick r:id="rId2"/>
                        </a:rPr>
                        <a:t>https://manage38.rockyview.ab.ca/nosecreek/our-school/programs/sight-words/grade-2-sight-words/</a:t>
                      </a:r>
                      <a:endParaRPr lang="en-US">
                        <a:hlinkClick r:id="rId2"/>
                      </a:endParaRPr>
                    </a:p>
                    <a:p>
                      <a:pPr marL="0" lvl="0" indent="0">
                        <a:buNone/>
                      </a:pPr>
                      <a:endParaRPr lang="en-US" sz="12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US" sz="12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Decoding – begins to read &amp; spell words with:</a:t>
                      </a:r>
                      <a:endParaRPr lang="en-US" sz="12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Long vowels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Distinguish between long and short vowels</a:t>
                      </a: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CVCe</a:t>
                      </a: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(vowel-consonant-e words – e.g., live, gave)</a:t>
                      </a: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Digraphs &amp; blends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 controlled vowels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Diphthongs</a:t>
                      </a:r>
                      <a:endParaRPr lang="en-US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>
                        <a:buClr>
                          <a:srgbClr val="000000"/>
                        </a:buClr>
                        <a:buNone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Writes complete sentences and compound sentences</a:t>
                      </a:r>
                      <a:endParaRPr lang="en-US" sz="1200"/>
                    </a:p>
                    <a:p>
                      <a:pPr lvl="0">
                        <a:buNone/>
                      </a:pPr>
                      <a:endParaRPr lang="en-US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Uses uppercase letters to start names and sentences most of the time; mostly uses lowercase letters for everything else</a:t>
                      </a:r>
                      <a:endParaRPr lang="en-US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Uses knowledge of letter sounds and phonics to write words and includes most sounds; begins to include spelling patterns such as silent ‘e’, long vowel teams, </a:t>
                      </a:r>
                      <a:r>
                        <a:rPr lang="en-US" sz="1200" b="0" i="0" u="none" strike="noStrike" noProof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etc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 sz="180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509420"/>
                  </a:ext>
                </a:extLst>
              </a:tr>
            </a:tbl>
          </a:graphicData>
        </a:graphic>
      </p:graphicFrame>
      <p:pic>
        <p:nvPicPr>
          <p:cNvPr id="4" name="Picture 3" descr="A child&amp;#39;s writing on a notebook&#10;&#10;Description automatically generated">
            <a:extLst>
              <a:ext uri="{FF2B5EF4-FFF2-40B4-BE49-F238E27FC236}">
                <a16:creationId xmlns:a16="http://schemas.microsoft.com/office/drawing/2014/main" id="{0A77E214-382E-496C-FFEA-2961A4053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5" b="26608"/>
          <a:stretch/>
        </p:blipFill>
        <p:spPr>
          <a:xfrm>
            <a:off x="7998736" y="2396431"/>
            <a:ext cx="3591796" cy="3528842"/>
          </a:xfrm>
          <a:prstGeom prst="rect">
            <a:avLst/>
          </a:prstGeom>
        </p:spPr>
      </p:pic>
      <p:pic>
        <p:nvPicPr>
          <p:cNvPr id="7" name="Picture 6" descr="A chart of alphabets&#10;&#10;Description automatically generated">
            <a:extLst>
              <a:ext uri="{FF2B5EF4-FFF2-40B4-BE49-F238E27FC236}">
                <a16:creationId xmlns:a16="http://schemas.microsoft.com/office/drawing/2014/main" id="{E6CA1758-66BA-9506-EFD2-4F36086AC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125" y="3650904"/>
            <a:ext cx="1543050" cy="2022198"/>
          </a:xfrm>
          <a:prstGeom prst="rect">
            <a:avLst/>
          </a:prstGeom>
        </p:spPr>
      </p:pic>
      <p:pic>
        <p:nvPicPr>
          <p:cNvPr id="8" name="Picture 7" descr="Step 5: Regular Vowel Teams (&amp; Long Vowel Chunks Detour) - Learn to Read!">
            <a:extLst>
              <a:ext uri="{FF2B5EF4-FFF2-40B4-BE49-F238E27FC236}">
                <a16:creationId xmlns:a16="http://schemas.microsoft.com/office/drawing/2014/main" id="{216B3CFC-F37A-F5EE-2152-1DFB78822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733" y="3758251"/>
            <a:ext cx="1508204" cy="1811257"/>
          </a:xfrm>
          <a:prstGeom prst="rect">
            <a:avLst/>
          </a:prstGeom>
        </p:spPr>
      </p:pic>
      <p:pic>
        <p:nvPicPr>
          <p:cNvPr id="9" name="Picture 8" descr="Teaching CVCe Words in First Grade - The Teacher Wife">
            <a:extLst>
              <a:ext uri="{FF2B5EF4-FFF2-40B4-BE49-F238E27FC236}">
                <a16:creationId xmlns:a16="http://schemas.microsoft.com/office/drawing/2014/main" id="{D4011852-0CC9-2061-20D4-C858F9C9D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467" y="3722939"/>
            <a:ext cx="2737875" cy="236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94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AA967D-CBEB-AB9F-301B-507A4BC1A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828419"/>
              </p:ext>
            </p:extLst>
          </p:nvPr>
        </p:nvGraphicFramePr>
        <p:xfrm>
          <a:off x="286391" y="80945"/>
          <a:ext cx="11751869" cy="68327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8407">
                  <a:extLst>
                    <a:ext uri="{9D8B030D-6E8A-4147-A177-3AD203B41FA5}">
                      <a16:colId xmlns:a16="http://schemas.microsoft.com/office/drawing/2014/main" val="1402863142"/>
                    </a:ext>
                  </a:extLst>
                </a:gridCol>
                <a:gridCol w="5847183">
                  <a:extLst>
                    <a:ext uri="{9D8B030D-6E8A-4147-A177-3AD203B41FA5}">
                      <a16:colId xmlns:a16="http://schemas.microsoft.com/office/drawing/2014/main" val="2329229408"/>
                    </a:ext>
                  </a:extLst>
                </a:gridCol>
                <a:gridCol w="4256279">
                  <a:extLst>
                    <a:ext uri="{9D8B030D-6E8A-4147-A177-3AD203B41FA5}">
                      <a16:colId xmlns:a16="http://schemas.microsoft.com/office/drawing/2014/main" val="2065244550"/>
                    </a:ext>
                  </a:extLst>
                </a:gridCol>
              </a:tblGrid>
              <a:tr h="45681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Grade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Reading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Writing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896467"/>
                  </a:ext>
                </a:extLst>
              </a:tr>
              <a:tr h="637591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Fluency</a:t>
                      </a: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Can read and make meaning of short phrases (no longer word-by-word)</a:t>
                      </a: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Begin to use some expression while reading</a:t>
                      </a: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Reading with a good rate &amp; flow</a:t>
                      </a: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Comprehension</a:t>
                      </a: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Identifying the main idea of the story in the correct sequence (in logical order)</a:t>
                      </a: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Demonstrate understanding of the characters, setting, and plot in a story</a:t>
                      </a:r>
                      <a:endParaRPr lang="en-US" sz="1200" b="0" i="0" u="none" strike="noStrike" noProof="0">
                        <a:solidFill>
                          <a:srgbClr val="808080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US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US" sz="12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>
                        <a:buClr>
                          <a:srgbClr val="000000"/>
                        </a:buClr>
                        <a:buNone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en-US" sz="180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509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3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3194E11-7B5C-75C8-D822-152034647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360454"/>
              </p:ext>
            </p:extLst>
          </p:nvPr>
        </p:nvGraphicFramePr>
        <p:xfrm>
          <a:off x="272143" y="462642"/>
          <a:ext cx="11648386" cy="737882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44304">
                  <a:extLst>
                    <a:ext uri="{9D8B030D-6E8A-4147-A177-3AD203B41FA5}">
                      <a16:colId xmlns:a16="http://schemas.microsoft.com/office/drawing/2014/main" val="284303966"/>
                    </a:ext>
                  </a:extLst>
                </a:gridCol>
                <a:gridCol w="4701152">
                  <a:extLst>
                    <a:ext uri="{9D8B030D-6E8A-4147-A177-3AD203B41FA5}">
                      <a16:colId xmlns:a16="http://schemas.microsoft.com/office/drawing/2014/main" val="1773499816"/>
                    </a:ext>
                  </a:extLst>
                </a:gridCol>
                <a:gridCol w="4402930">
                  <a:extLst>
                    <a:ext uri="{9D8B030D-6E8A-4147-A177-3AD203B41FA5}">
                      <a16:colId xmlns:a16="http://schemas.microsoft.com/office/drawing/2014/main" val="748875287"/>
                    </a:ext>
                  </a:extLst>
                </a:gridCol>
              </a:tblGrid>
              <a:tr h="45681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Grade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Reading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Writing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561723"/>
                  </a:ext>
                </a:extLst>
              </a:tr>
              <a:tr h="45681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Decoding words with greater accuracy and automaticity and fluency.</a:t>
                      </a:r>
                    </a:p>
                    <a:p>
                      <a:pPr lvl="0">
                        <a:buNone/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Starting to build automaticity in  comprehension</a:t>
                      </a:r>
                    </a:p>
                    <a:p>
                      <a:pPr lvl="0">
                        <a:buNone/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Word work: long vowel teams (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ee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ea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, ai, ay,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oa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ou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oe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ie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ue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oo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, silent e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Silent letters: k (knee), b (numb), h (when), t (castle, watch)</a:t>
                      </a:r>
                    </a:p>
                    <a:p>
                      <a:pPr lvl="0">
                        <a:buNone/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Spelling word list: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https://www.k12reader.com/spelling/3rd-grade-spelling-master-list-r.pdf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Can sequence sentences in a logical manner.</a:t>
                      </a:r>
                      <a:endParaRPr lang="en-US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Uses simple punctuation (period, question mark, exclamation mark, apostrophe for contractions)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Provides information on the topic and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includes some details</a:t>
                      </a: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4008" marR="64008" marT="32004" marB="320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7914"/>
                  </a:ext>
                </a:extLst>
              </a:tr>
            </a:tbl>
          </a:graphicData>
        </a:graphic>
      </p:graphicFrame>
      <p:pic>
        <p:nvPicPr>
          <p:cNvPr id="2" name="Picture 1" descr="A notebook with writing on it&#10;&#10;Description automatically generated">
            <a:extLst>
              <a:ext uri="{FF2B5EF4-FFF2-40B4-BE49-F238E27FC236}">
                <a16:creationId xmlns:a16="http://schemas.microsoft.com/office/drawing/2014/main" id="{C3C10DEA-D7FF-C9F7-782A-045B7A399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06485" y="4454712"/>
            <a:ext cx="2532185" cy="1899139"/>
          </a:xfrm>
          <a:prstGeom prst="rect">
            <a:avLst/>
          </a:prstGeom>
        </p:spPr>
      </p:pic>
      <p:pic>
        <p:nvPicPr>
          <p:cNvPr id="4" name="Picture 3" descr="A child&amp;#39;s drawing on a piece of paper&#10;&#10;Description automatically generated">
            <a:extLst>
              <a:ext uri="{FF2B5EF4-FFF2-40B4-BE49-F238E27FC236}">
                <a16:creationId xmlns:a16="http://schemas.microsoft.com/office/drawing/2014/main" id="{7AF13B5E-8813-AA26-926E-05DB4A1BD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504" y="4407876"/>
            <a:ext cx="1801200" cy="22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33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5D9B54C-AA35-2B3F-C5EB-52A95C07F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591222"/>
              </p:ext>
            </p:extLst>
          </p:nvPr>
        </p:nvGraphicFramePr>
        <p:xfrm>
          <a:off x="363522" y="279633"/>
          <a:ext cx="11579720" cy="8150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142">
                  <a:extLst>
                    <a:ext uri="{9D8B030D-6E8A-4147-A177-3AD203B41FA5}">
                      <a16:colId xmlns:a16="http://schemas.microsoft.com/office/drawing/2014/main" val="372034708"/>
                    </a:ext>
                  </a:extLst>
                </a:gridCol>
                <a:gridCol w="5669384">
                  <a:extLst>
                    <a:ext uri="{9D8B030D-6E8A-4147-A177-3AD203B41FA5}">
                      <a16:colId xmlns:a16="http://schemas.microsoft.com/office/drawing/2014/main" val="4045843560"/>
                    </a:ext>
                  </a:extLst>
                </a:gridCol>
                <a:gridCol w="4114194">
                  <a:extLst>
                    <a:ext uri="{9D8B030D-6E8A-4147-A177-3AD203B41FA5}">
                      <a16:colId xmlns:a16="http://schemas.microsoft.com/office/drawing/2014/main" val="1976702192"/>
                    </a:ext>
                  </a:extLst>
                </a:gridCol>
              </a:tblGrid>
              <a:tr h="65260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Grade</a:t>
                      </a:r>
                      <a:endParaRPr lang="en-US" err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Reading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Writing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3095091"/>
                  </a:ext>
                </a:extLst>
              </a:tr>
              <a:tr h="65260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Decoding words with greater accuracy and automaticity and fluency.</a:t>
                      </a:r>
                      <a:endParaRPr lang="en-US" sz="1800" b="0" i="0" u="none" strike="noStrike" noProof="0">
                        <a:solidFill>
                          <a:srgbClr val="808080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rgbClr val="808080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Starting to build automaticity in  comprehension</a:t>
                      </a:r>
                      <a:endParaRPr lang="en-US" sz="1800" b="0" i="0" u="none" strike="noStrike" noProof="0">
                        <a:solidFill>
                          <a:srgbClr val="808080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Word work: complex spelling patterns (</a:t>
                      </a:r>
                      <a:r>
                        <a:rPr lang="en-US" err="1">
                          <a:solidFill>
                            <a:schemeClr val="tx1"/>
                          </a:solidFill>
                        </a:rPr>
                        <a:t>ould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err="1">
                          <a:solidFill>
                            <a:schemeClr val="tx1"/>
                          </a:solidFill>
                        </a:rPr>
                        <a:t>dge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, aught, </a:t>
                      </a:r>
                      <a:r>
                        <a:rPr lang="en-US" err="1">
                          <a:solidFill>
                            <a:schemeClr val="tx1"/>
                          </a:solidFill>
                        </a:rPr>
                        <a:t>eam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err="1">
                          <a:solidFill>
                            <a:schemeClr val="tx1"/>
                          </a:solidFill>
                        </a:rPr>
                        <a:t>eigh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err="1">
                          <a:solidFill>
                            <a:schemeClr val="tx1"/>
                          </a:solidFill>
                        </a:rPr>
                        <a:t>ield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Common prefixes, suffixes, and root words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Greater comprehension and usage of more complex vocabulary</a:t>
                      </a: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Segmenting and blending words with multiple phonemes and complex sounds - ex: scream —-&gt;/s/-/c/-/r/-/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ea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/-/m/ Syllabication - ex: fan-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tas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-tic Homophones - see/sea, knew/new, ate/eight, real/reel Long Vowel teams- when two or more vowels work together to make one sound   Diphthongs and other vowel teams - When vowels and letters come together to form one sound Common prefixes, suffixes and root words- ex: rewrite (re- prefix, write - root word), writer (write - root word, er- suffix) • prefixes - re, un, pre, mis, non suffixes -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ing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ly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ful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, less, er,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Calibri"/>
                        </a:rPr>
                        <a:t>est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, ness</a:t>
                      </a: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Grade 4 Word list: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hlinkClick r:id="rId2"/>
                        </a:rPr>
                        <a:t>https://www.k12reader.com/worksheet/fourth-grade-master-spelling-list/view/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Uses an opening and concluding sentence. 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Can sequence sentences in a logical manner.</a:t>
                      </a:r>
                      <a:endParaRPr lang="en-US" sz="1800" b="0" i="0" u="none" strike="noStrike" noProof="0">
                        <a:solidFill>
                          <a:srgbClr val="808080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Includes detail in sentences in their own words.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796553"/>
                  </a:ext>
                </a:extLst>
              </a:tr>
            </a:tbl>
          </a:graphicData>
        </a:graphic>
      </p:graphicFrame>
      <p:pic>
        <p:nvPicPr>
          <p:cNvPr id="5" name="Picture 4" descr="A notebook with writing on it&#10;&#10;Description automatically generated">
            <a:extLst>
              <a:ext uri="{FF2B5EF4-FFF2-40B4-BE49-F238E27FC236}">
                <a16:creationId xmlns:a16="http://schemas.microsoft.com/office/drawing/2014/main" id="{BC1A05DB-38C8-6548-BA92-EF7F097D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455" y="2343159"/>
            <a:ext cx="336665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4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5D9B54C-AA35-2B3F-C5EB-52A95C07F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137457"/>
              </p:ext>
            </p:extLst>
          </p:nvPr>
        </p:nvGraphicFramePr>
        <p:xfrm>
          <a:off x="363522" y="279633"/>
          <a:ext cx="11579720" cy="2938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142">
                  <a:extLst>
                    <a:ext uri="{9D8B030D-6E8A-4147-A177-3AD203B41FA5}">
                      <a16:colId xmlns:a16="http://schemas.microsoft.com/office/drawing/2014/main" val="372034708"/>
                    </a:ext>
                  </a:extLst>
                </a:gridCol>
                <a:gridCol w="5669384">
                  <a:extLst>
                    <a:ext uri="{9D8B030D-6E8A-4147-A177-3AD203B41FA5}">
                      <a16:colId xmlns:a16="http://schemas.microsoft.com/office/drawing/2014/main" val="4045843560"/>
                    </a:ext>
                  </a:extLst>
                </a:gridCol>
                <a:gridCol w="4114194">
                  <a:extLst>
                    <a:ext uri="{9D8B030D-6E8A-4147-A177-3AD203B41FA5}">
                      <a16:colId xmlns:a16="http://schemas.microsoft.com/office/drawing/2014/main" val="1976702192"/>
                    </a:ext>
                  </a:extLst>
                </a:gridCol>
              </a:tblGrid>
              <a:tr h="65260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Grade</a:t>
                      </a:r>
                      <a:endParaRPr lang="en-US" err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Reading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Writing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3095091"/>
                  </a:ext>
                </a:extLst>
              </a:tr>
              <a:tr h="65260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Word work: </a:t>
                      </a: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Grade 5 Word list: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alibri"/>
                          <a:hlinkClick r:id="rId2"/>
                        </a:rPr>
                        <a:t>https://www.k12reader.com/worksheet/fifth-grade-spelling-words-master-list/view/</a:t>
                      </a:r>
                      <a:endParaRPr lang="en-US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796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584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7965ac-ee14-487b-8cc3-f46453621396">
      <Terms xmlns="http://schemas.microsoft.com/office/infopath/2007/PartnerControls"/>
    </lcf76f155ced4ddcb4097134ff3c332f>
    <TaxCatchAll xmlns="6ef2a590-ebc2-4ba6-99bb-f1de0130293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D36E32D7C11441A916760266259013" ma:contentTypeVersion="18" ma:contentTypeDescription="Create a new document." ma:contentTypeScope="" ma:versionID="eaf80ccc0f0e3c99f4f6d8852e7338cc">
  <xsd:schema xmlns:xsd="http://www.w3.org/2001/XMLSchema" xmlns:xs="http://www.w3.org/2001/XMLSchema" xmlns:p="http://schemas.microsoft.com/office/2006/metadata/properties" xmlns:ns2="d77965ac-ee14-487b-8cc3-f46453621396" xmlns:ns3="6ef2a590-ebc2-4ba6-99bb-f1de0130293c" targetNamespace="http://schemas.microsoft.com/office/2006/metadata/properties" ma:root="true" ma:fieldsID="cec79844127204119246b747aae2bcd5" ns2:_="" ns3:_="">
    <xsd:import namespace="d77965ac-ee14-487b-8cc3-f46453621396"/>
    <xsd:import namespace="6ef2a590-ebc2-4ba6-99bb-f1de013029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965ac-ee14-487b-8cc3-f464536213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b9f36fc-41ad-4bc5-a40d-a58dea801f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f2a590-ebc2-4ba6-99bb-f1de0130293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c9bc10d-1f10-4b9c-a943-f2930cc9df9d}" ma:internalName="TaxCatchAll" ma:showField="CatchAllData" ma:web="6ef2a590-ebc2-4ba6-99bb-f1de013029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C635CF-C777-4C77-A8B0-5D90FAE7D6BF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6ef2a590-ebc2-4ba6-99bb-f1de0130293c"/>
    <ds:schemaRef ds:uri="d77965ac-ee14-487b-8cc3-f46453621396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1C38EC2-5B85-4555-BD3F-8F339460D6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5D134F-9CD0-47CC-9B8F-C2F184A31CEB}">
  <ds:schemaRefs>
    <ds:schemaRef ds:uri="6ef2a590-ebc2-4ba6-99bb-f1de0130293c"/>
    <ds:schemaRef ds:uri="d77965ac-ee14-487b-8cc3-f4645362139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Microsoft Macintosh PowerPoint</Application>
  <PresentationFormat>Widescreen</PresentationFormat>
  <Paragraphs>221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Arial,Sans-Serif</vt:lpstr>
      <vt:lpstr>Calibri</vt:lpstr>
      <vt:lpstr>Calibri Light</vt:lpstr>
      <vt:lpstr>Century Gothic</vt:lpstr>
      <vt:lpstr>Helvetica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Novella Yim</dc:creator>
  <cp:lastModifiedBy>Chris Daum</cp:lastModifiedBy>
  <cp:revision>2</cp:revision>
  <dcterms:created xsi:type="dcterms:W3CDTF">2024-02-16T16:33:37Z</dcterms:created>
  <dcterms:modified xsi:type="dcterms:W3CDTF">2024-12-20T19:13:07Z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0x010100C5D36E32D7C11441A916760266259013</vt:lpwstr>
  </property>
  <property fmtid="{D5CDD505-2E9C-101B-9397-08002B2CF9AE}" pid="3" name="MediaServiceImageTags">
    <vt:lpwstr/>
  </property>
</Properties>
</file>